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2A13D-46C9-43ED-B927-5E9E50FCDE84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5097-E3BE-4639-8023-ED048DF884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16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2A13D-46C9-43ED-B927-5E9E50FCDE84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5097-E3BE-4639-8023-ED048DF884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720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7" eaLnBrk="1" fontAlgn="auto" hangingPunct="1">
              <a:spcAft>
                <a:spcPts val="0"/>
              </a:spcAft>
              <a:defRPr/>
            </a:pPr>
            <a:r>
              <a:rPr lang="ru-RU" sz="32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Кратные интегралы</a:t>
            </a:r>
            <a:r>
              <a:rPr lang="ru-RU" sz="3200" smtClean="0">
                <a:latin typeface="Times New Roman" panose="02020603050405020304" pitchFamily="18" charset="0"/>
              </a:rPr>
              <a:t>.</a:t>
            </a:r>
            <a:endParaRPr lang="ru-RU" sz="3200" dirty="0" smtClean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9809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24183"/>
      </p:ext>
    </p:extLst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86778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Таким образом, по определению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Данное определение двойного интеграла введено при условии, что функция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en-US" altLang="ru-RU" sz="2000" smtClean="0">
                <a:latin typeface="Times New Roman" pitchFamily="18" charset="0"/>
              </a:rPr>
              <a:t> 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/>
              <a:t> </a:t>
            </a:r>
            <a:r>
              <a:rPr lang="ru-RU" altLang="ru-RU" sz="2000" smtClean="0">
                <a:latin typeface="Times New Roman" pitchFamily="18" charset="0"/>
              </a:rPr>
              <a:t>непрерывна в ограниченной замкнутой области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i="1" smtClean="0">
                <a:latin typeface="Times New Roman" pitchFamily="18" charset="0"/>
              </a:rPr>
              <a:t>.</a:t>
            </a:r>
            <a:br>
              <a:rPr lang="ru-RU" altLang="ru-RU" sz="2000" i="1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Однако это условие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является лишь необходимым, но не достаточным</a:t>
            </a:r>
            <a:r>
              <a:rPr lang="ru-RU" altLang="ru-RU" sz="2000" i="1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для  существования двойного интеграла. Достаточным условием этого является: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</a:t>
            </a:r>
            <a:r>
              <a:rPr lang="ru-RU" altLang="ru-RU" sz="2000" u="sng" smtClean="0">
                <a:latin typeface="Times New Roman" pitchFamily="18" charset="0"/>
              </a:rPr>
              <a:t>Теорема </a:t>
            </a:r>
            <a:r>
              <a:rPr lang="ru-RU" altLang="ru-RU" sz="2000" smtClean="0">
                <a:latin typeface="Times New Roman" pitchFamily="18" charset="0"/>
              </a:rPr>
              <a:t>. Если функция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ru-RU" altLang="ru-RU" sz="2000" smtClean="0">
                <a:latin typeface="Times New Roman" pitchFamily="18" charset="0"/>
              </a:rPr>
              <a:t>) ограничена в замкнутой области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и непрерывна в ней всюду, кроме конечного числа кусочно – гладких линий, то двойной интеграл  существует.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п 2. </a:t>
            </a:r>
            <a:r>
              <a:rPr lang="ru-RU" altLang="ru-RU" sz="2000" b="1" i="1" smtClean="0">
                <a:latin typeface="Times New Roman" pitchFamily="18" charset="0"/>
              </a:rPr>
              <a:t>Основные свойства двойного интеграла</a:t>
            </a:r>
            <a:r>
              <a:rPr lang="ru-RU" altLang="ru-RU" sz="2000" smtClean="0">
                <a:latin typeface="Times New Roman" pitchFamily="18" charset="0"/>
              </a:rPr>
              <a:t>.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1.  Если 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ru-RU" altLang="ru-RU" sz="2000" smtClean="0">
                <a:latin typeface="Times New Roman" pitchFamily="18" charset="0"/>
              </a:rPr>
              <a:t>) 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≡ 1 в области 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, то  двойной интеграл по этой области равен площади этой области</a:t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.</a:t>
            </a: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5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  2. Для любых (непрерывных в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) функций 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x, y</a:t>
            </a:r>
            <a:r>
              <a:rPr lang="en-US" altLang="ru-RU" sz="2000" smtClean="0">
                <a:latin typeface="Times New Roman" pitchFamily="18" charset="0"/>
              </a:rPr>
              <a:t>) 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x, y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>
                <a:latin typeface="Times New Roman" pitchFamily="18" charset="0"/>
              </a:rPr>
              <a:t>  и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 постоянных  </a:t>
            </a:r>
            <a:r>
              <a:rPr lang="ru-RU" altLang="ru-RU" sz="2000" smtClean="0">
                <a:latin typeface="Times New Roman" pitchFamily="18" charset="0"/>
                <a:sym typeface="Symbol" pitchFamily="18" charset="2"/>
              </a:rPr>
              <a:t> ,   </a:t>
            </a:r>
            <a:r>
              <a:rPr lang="ru-RU" altLang="ru-RU" sz="2000" smtClean="0">
                <a:latin typeface="Times New Roman" pitchFamily="18" charset="0"/>
              </a:rPr>
              <a:t>имеет место равенство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3. Если область 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разбита  на две непересекающиеся области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i="1" baseline="-10000" smtClean="0">
                <a:latin typeface="Times New Roman" pitchFamily="18" charset="0"/>
              </a:rPr>
              <a:t>1</a:t>
            </a:r>
            <a:r>
              <a:rPr lang="ru-RU" altLang="ru-RU" sz="2000" smtClean="0">
                <a:latin typeface="Times New Roman" pitchFamily="18" charset="0"/>
              </a:rPr>
              <a:t>  и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i="1" baseline="-10000" smtClean="0">
                <a:latin typeface="Times New Roman" pitchFamily="18" charset="0"/>
              </a:rPr>
              <a:t>2 </a:t>
            </a:r>
            <a:r>
              <a:rPr lang="ru-RU" altLang="ru-RU" sz="2000" smtClean="0">
                <a:latin typeface="Times New Roman" pitchFamily="18" charset="0"/>
              </a:rPr>
              <a:t>, то  для любой (непрерывной в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) функции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x, y</a:t>
            </a:r>
            <a:r>
              <a:rPr lang="en-US" altLang="ru-RU" sz="2000" smtClean="0">
                <a:latin typeface="Times New Roman" pitchFamily="18" charset="0"/>
              </a:rPr>
              <a:t>) </a:t>
            </a:r>
            <a:r>
              <a:rPr lang="ru-RU" altLang="ru-RU" sz="2000" smtClean="0">
                <a:latin typeface="Times New Roman" pitchFamily="18" charset="0"/>
              </a:rPr>
              <a:t> имеет место равенство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</a:t>
            </a:r>
            <a:r>
              <a:rPr lang="en-US" altLang="ru-RU" sz="1800" smtClean="0">
                <a:latin typeface="Times New Roman" pitchFamily="18" charset="0"/>
              </a:rPr>
              <a:t>Y</a:t>
            </a: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 </a:t>
            </a:r>
            <a:r>
              <a:rPr lang="en-US" altLang="ru-RU" sz="1800" smtClean="0">
                <a:solidFill>
                  <a:srgbClr val="0070C0"/>
                </a:solidFill>
                <a:latin typeface="Times New Roman" pitchFamily="18" charset="0"/>
              </a:rPr>
              <a:t>D</a:t>
            </a:r>
            <a:r>
              <a:rPr lang="en-US" altLang="ru-RU" sz="1800" baseline="-25000" smtClean="0">
                <a:solidFill>
                  <a:srgbClr val="0070C0"/>
                </a:solidFill>
                <a:latin typeface="Times New Roman" pitchFamily="18" charset="0"/>
              </a:rPr>
              <a:t>1</a:t>
            </a:r>
            <a:r>
              <a:rPr lang="en-US" altLang="ru-RU" sz="1800" baseline="-25000" smtClean="0">
                <a:latin typeface="Times New Roman" pitchFamily="18" charset="0"/>
              </a:rPr>
              <a:t>                </a:t>
            </a:r>
            <a:r>
              <a:rPr lang="en-US" altLang="ru-RU" sz="1800" smtClean="0">
                <a:solidFill>
                  <a:srgbClr val="0070C0"/>
                </a:solidFill>
                <a:latin typeface="Times New Roman" pitchFamily="18" charset="0"/>
              </a:rPr>
              <a:t>D</a:t>
            </a:r>
            <a:r>
              <a:rPr lang="en-US" altLang="ru-RU" sz="1800" baseline="-10000" smtClean="0">
                <a:solidFill>
                  <a:srgbClr val="0070C0"/>
                </a:solidFill>
                <a:latin typeface="Times New Roman" pitchFamily="18" charset="0"/>
              </a:rPr>
              <a:t>2</a:t>
            </a:r>
            <a:r>
              <a:rPr lang="en-US" altLang="ru-RU" sz="1800" baseline="-25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          </a:t>
            </a: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                              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                      </a:t>
            </a:r>
            <a:r>
              <a:rPr lang="en-US" altLang="ru-RU" sz="1800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endParaRPr lang="ru-RU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91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7" eaLnBrk="1" fontAlgn="auto" hangingPunct="1">
              <a:spcAft>
                <a:spcPts val="0"/>
              </a:spcAft>
              <a:defRPr/>
            </a:pPr>
            <a:r>
              <a:rPr lang="en-US" sz="2000" smtClean="0">
                <a:latin typeface="Times New Roman" panose="02020603050405020304" pitchFamily="18" charset="0"/>
              </a:rPr>
              <a:t>       </a:t>
            </a:r>
            <a:r>
              <a:rPr lang="ru-RU" sz="2000" smtClean="0">
                <a:latin typeface="Times New Roman" panose="02020603050405020304" pitchFamily="18" charset="0"/>
              </a:rPr>
              <a:t>4</a:t>
            </a:r>
            <a:r>
              <a:rPr lang="en-US" sz="2000" smtClean="0">
                <a:latin typeface="Times New Roman" panose="02020603050405020304" pitchFamily="18" charset="0"/>
              </a:rPr>
              <a:t>.</a:t>
            </a:r>
            <a:r>
              <a:rPr lang="ru-RU" sz="2000" smtClean="0">
                <a:latin typeface="Times New Roman" panose="02020603050405020304" pitchFamily="18" charset="0"/>
              </a:rPr>
              <a:t> Для любых (непрерывных в </a:t>
            </a:r>
            <a:r>
              <a:rPr lang="en-US" sz="2000" i="1" smtClean="0">
                <a:latin typeface="Times New Roman" panose="02020603050405020304" pitchFamily="18" charset="0"/>
              </a:rPr>
              <a:t>D</a:t>
            </a:r>
            <a:r>
              <a:rPr lang="ru-RU" sz="2000" smtClean="0">
                <a:latin typeface="Times New Roman" panose="02020603050405020304" pitchFamily="18" charset="0"/>
              </a:rPr>
              <a:t>) функций </a:t>
            </a:r>
            <a:r>
              <a:rPr lang="en-US" sz="2000" smtClean="0">
                <a:latin typeface="Times New Roman" panose="02020603050405020304" pitchFamily="18" charset="0"/>
              </a:rPr>
              <a:t> </a:t>
            </a:r>
            <a:r>
              <a:rPr lang="en-US" sz="2000" i="1" smtClean="0">
                <a:latin typeface="Times New Roman" panose="02020603050405020304" pitchFamily="18" charset="0"/>
              </a:rPr>
              <a:t>f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</a:t>
            </a:r>
            <a:r>
              <a:rPr lang="en-US" sz="2000" smtClean="0">
                <a:latin typeface="Times New Roman" panose="02020603050405020304" pitchFamily="18" charset="0"/>
              </a:rPr>
              <a:t> </a:t>
            </a:r>
            <a:r>
              <a:rPr lang="ru-RU" sz="2000" smtClean="0">
                <a:latin typeface="Times New Roman" panose="02020603050405020304" pitchFamily="18" charset="0"/>
              </a:rPr>
              <a:t>и </a:t>
            </a:r>
            <a:r>
              <a:rPr lang="en-US" sz="2000" i="1" smtClean="0">
                <a:latin typeface="Times New Roman" panose="02020603050405020304" pitchFamily="18" charset="0"/>
              </a:rPr>
              <a:t>g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</a:t>
            </a:r>
            <a:r>
              <a:rPr lang="en-US" sz="2000" smtClean="0">
                <a:latin typeface="Times New Roman" panose="02020603050405020304" pitchFamily="18" charset="0"/>
              </a:rPr>
              <a:t> </a:t>
            </a:r>
            <a:r>
              <a:rPr lang="ru-RU" sz="2000" smtClean="0">
                <a:latin typeface="Times New Roman" panose="02020603050405020304" pitchFamily="18" charset="0"/>
              </a:rPr>
              <a:t>таких, что </a:t>
            </a:r>
            <a:r>
              <a:rPr lang="en-US" sz="2000" smtClean="0">
                <a:latin typeface="Times New Roman" panose="02020603050405020304" pitchFamily="18" charset="0"/>
              </a:rPr>
              <a:t/>
            </a:r>
            <a:br>
              <a:rPr lang="en-US" sz="2000" smtClean="0">
                <a:latin typeface="Times New Roman" panose="02020603050405020304" pitchFamily="18" charset="0"/>
              </a:rPr>
            </a:br>
            <a:r>
              <a:rPr lang="en-US" sz="2000" smtClean="0">
                <a:latin typeface="Times New Roman" panose="02020603050405020304" pitchFamily="18" charset="0"/>
              </a:rPr>
              <a:t>                                            </a:t>
            </a:r>
            <a:r>
              <a:rPr lang="en-US" sz="2000" i="1" smtClean="0">
                <a:latin typeface="Times New Roman" panose="02020603050405020304" pitchFamily="18" charset="0"/>
              </a:rPr>
              <a:t>f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</a:t>
            </a:r>
            <a:r>
              <a:rPr lang="en-US" sz="2000" smtClean="0">
                <a:latin typeface="Times New Roman" panose="02020603050405020304" pitchFamily="18" charset="0"/>
              </a:rPr>
              <a:t>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ru-RU" sz="2000" smtClean="0">
                <a:latin typeface="Times New Roman" panose="02020603050405020304" pitchFamily="18" charset="0"/>
              </a:rPr>
              <a:t> </a:t>
            </a:r>
            <a:r>
              <a:rPr lang="en-US" sz="2000" smtClean="0">
                <a:latin typeface="Times New Roman" panose="02020603050405020304" pitchFamily="18" charset="0"/>
              </a:rPr>
              <a:t> </a:t>
            </a:r>
            <a:r>
              <a:rPr lang="en-US" sz="2000" i="1" smtClean="0">
                <a:latin typeface="Times New Roman" panose="02020603050405020304" pitchFamily="18" charset="0"/>
              </a:rPr>
              <a:t>g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</a:t>
            </a:r>
            <a:r>
              <a:rPr lang="en-US" sz="2000" smtClean="0">
                <a:latin typeface="Times New Roman" panose="02020603050405020304" pitchFamily="18" charset="0"/>
              </a:rPr>
              <a:t> ( 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</a:t>
            </a:r>
            <a:r>
              <a:rPr lang="ru-RU" sz="2000" smtClean="0">
                <a:latin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sz="2000" smtClean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000" i="1" smtClean="0">
                <a:latin typeface="Times New Roman" panose="02020603050405020304" pitchFamily="18" charset="0"/>
              </a:rPr>
              <a:t>D )</a:t>
            </a: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имеет  место неравенство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                                                                                                      .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  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       5. Для любой (непрерывных в </a:t>
            </a:r>
            <a:r>
              <a:rPr lang="en-US" sz="2000" i="1" smtClean="0">
                <a:latin typeface="Times New Roman" panose="02020603050405020304" pitchFamily="18" charset="0"/>
              </a:rPr>
              <a:t>D</a:t>
            </a:r>
            <a:r>
              <a:rPr lang="ru-RU" sz="2000" smtClean="0">
                <a:latin typeface="Times New Roman" panose="02020603050405020304" pitchFamily="18" charset="0"/>
              </a:rPr>
              <a:t>) функции </a:t>
            </a:r>
            <a:r>
              <a:rPr lang="en-US" sz="2000" smtClean="0">
                <a:latin typeface="Times New Roman" panose="02020603050405020304" pitchFamily="18" charset="0"/>
              </a:rPr>
              <a:t> </a:t>
            </a:r>
            <a:r>
              <a:rPr lang="en-US" sz="2000" i="1" smtClean="0">
                <a:latin typeface="Times New Roman" panose="02020603050405020304" pitchFamily="18" charset="0"/>
              </a:rPr>
              <a:t>f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имеет  место неравенство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                                                                                                     .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      6. </a:t>
            </a:r>
            <a:r>
              <a:rPr lang="ru-RU" sz="2000" i="1" u="sng" smtClean="0">
                <a:latin typeface="Times New Roman" panose="02020603050405020304" pitchFamily="18" charset="0"/>
              </a:rPr>
              <a:t>Теорема о среднем</a:t>
            </a:r>
            <a:r>
              <a:rPr lang="ru-RU" sz="2000" smtClean="0">
                <a:latin typeface="Times New Roman" panose="02020603050405020304" pitchFamily="18" charset="0"/>
              </a:rPr>
              <a:t>.</a:t>
            </a:r>
            <a:r>
              <a:rPr lang="ru-RU" sz="2000" smtClean="0"/>
              <a:t> </a:t>
            </a:r>
            <a:r>
              <a:rPr lang="ru-RU" sz="2000" smtClean="0">
                <a:latin typeface="Times New Roman" panose="02020603050405020304" pitchFamily="18" charset="0"/>
              </a:rPr>
              <a:t>Если  функция </a:t>
            </a:r>
            <a:r>
              <a:rPr lang="en-US" sz="2000" i="1" smtClean="0">
                <a:latin typeface="Times New Roman" panose="02020603050405020304" pitchFamily="18" charset="0"/>
              </a:rPr>
              <a:t>f</a:t>
            </a:r>
            <a:r>
              <a:rPr lang="ru-RU" sz="2000" smtClean="0">
                <a:latin typeface="Times New Roman" panose="02020603050405020304" pitchFamily="18" charset="0"/>
              </a:rPr>
              <a:t>(</a:t>
            </a:r>
            <a:r>
              <a:rPr lang="en-US" sz="2000" i="1" smtClean="0">
                <a:latin typeface="Times New Roman" panose="02020603050405020304" pitchFamily="18" charset="0"/>
              </a:rPr>
              <a:t>x</a:t>
            </a:r>
            <a:r>
              <a:rPr lang="ru-RU" sz="2000" smtClean="0">
                <a:latin typeface="Times New Roman" panose="02020603050405020304" pitchFamily="18" charset="0"/>
              </a:rPr>
              <a:t>, </a:t>
            </a:r>
            <a:r>
              <a:rPr lang="en-US" sz="2000" i="1" smtClean="0">
                <a:latin typeface="Times New Roman" panose="02020603050405020304" pitchFamily="18" charset="0"/>
              </a:rPr>
              <a:t>y</a:t>
            </a:r>
            <a:r>
              <a:rPr lang="ru-RU" sz="2000" smtClean="0">
                <a:latin typeface="Times New Roman" panose="02020603050405020304" pitchFamily="18" charset="0"/>
              </a:rPr>
              <a:t>) непрерывна в ограниченной замкнутой области  </a:t>
            </a:r>
            <a:r>
              <a:rPr lang="en-US" sz="2000" i="1" smtClean="0">
                <a:latin typeface="Times New Roman" panose="02020603050405020304" pitchFamily="18" charset="0"/>
              </a:rPr>
              <a:t>D</a:t>
            </a:r>
            <a:r>
              <a:rPr lang="ru-RU" sz="2000" i="1" smtClean="0">
                <a:latin typeface="Times New Roman" panose="02020603050405020304" pitchFamily="18" charset="0"/>
              </a:rPr>
              <a:t>, </a:t>
            </a:r>
            <a:r>
              <a:rPr lang="ru-RU" sz="2000" smtClean="0">
                <a:latin typeface="Times New Roman" panose="02020603050405020304" pitchFamily="18" charset="0"/>
              </a:rPr>
              <a:t>то внутри этой области</a:t>
            </a:r>
            <a:r>
              <a:rPr lang="ru-RU" sz="2000" i="1" smtClean="0">
                <a:latin typeface="Times New Roman" panose="02020603050405020304" pitchFamily="18" charset="0"/>
              </a:rPr>
              <a:t>  </a:t>
            </a:r>
            <a:r>
              <a:rPr lang="ru-RU" sz="2000" smtClean="0">
                <a:latin typeface="Times New Roman" panose="02020603050405020304" pitchFamily="18" charset="0"/>
              </a:rPr>
              <a:t>найдется точка </a:t>
            </a:r>
            <a:r>
              <a:rPr lang="ru-RU" sz="2000" i="1" smtClean="0">
                <a:latin typeface="Times New Roman" panose="02020603050405020304" pitchFamily="18" charset="0"/>
              </a:rPr>
              <a:t>М</a:t>
            </a:r>
            <a:r>
              <a:rPr lang="ru-RU" sz="2000" i="1" baseline="-10000" smtClean="0">
                <a:latin typeface="Times New Roman" panose="02020603050405020304" pitchFamily="18" charset="0"/>
              </a:rPr>
              <a:t>0</a:t>
            </a:r>
            <a:r>
              <a:rPr lang="ru-RU" sz="2000" smtClean="0">
                <a:latin typeface="Times New Roman" panose="02020603050405020304" pitchFamily="18" charset="0"/>
              </a:rPr>
              <a:t>  такая, что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>                                                                                               .</a:t>
            </a:r>
            <a:br>
              <a:rPr lang="ru-RU" sz="2000" smtClean="0">
                <a:latin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</a:rPr>
              <a:t/>
            </a:r>
            <a:br>
              <a:rPr lang="ru-RU" sz="2000" smtClean="0">
                <a:latin typeface="Times New Roman" panose="02020603050405020304" pitchFamily="18" charset="0"/>
              </a:rPr>
            </a:br>
            <a:endParaRPr lang="ru-RU" sz="2000" dirty="0" smtClean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88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п.3 </a:t>
            </a:r>
            <a:r>
              <a:rPr lang="ru-RU" altLang="ru-RU" sz="2000" b="1" i="1" smtClean="0">
                <a:latin typeface="Times New Roman" pitchFamily="18" charset="0"/>
              </a:rPr>
              <a:t>Вычисление двойного интеграла</a:t>
            </a:r>
            <a:r>
              <a:rPr lang="ru-RU" altLang="ru-RU" sz="2000" smtClean="0">
                <a:latin typeface="Times New Roman" pitchFamily="18" charset="0"/>
              </a:rPr>
              <a:t>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Основной  способ вычисления двойного интеграла состоит в последовательном интегрировании по каждой из переменных.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Пусть дана плоская область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: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en-US" altLang="ru-RU" sz="2000" smtClean="0">
                <a:latin typeface="Times New Roman" pitchFamily="18" charset="0"/>
              </a:rPr>
              <a:t> = {(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): </a:t>
            </a:r>
            <a:r>
              <a:rPr lang="en-US" altLang="ru-RU" sz="2000" i="1" smtClean="0">
                <a:latin typeface="Times New Roman" pitchFamily="18" charset="0"/>
              </a:rPr>
              <a:t>a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b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smtClean="0">
                <a:latin typeface="Times New Roman" pitchFamily="18" charset="0"/>
                <a:sym typeface="Symbol" pitchFamily="18" charset="2"/>
              </a:rPr>
              <a:t>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)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y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)}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,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где </a:t>
            </a:r>
            <a:r>
              <a:rPr lang="en-US" altLang="ru-RU" sz="2000" smtClean="0">
                <a:latin typeface="Times New Roman" pitchFamily="18" charset="0"/>
                <a:sym typeface="Symbol" pitchFamily="18" charset="2"/>
              </a:rPr>
              <a:t>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и 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>
                <a:latin typeface="Times New Roman" pitchFamily="18" charset="0"/>
              </a:rPr>
              <a:t>  непрерывные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[a, b] </a:t>
            </a:r>
            <a:r>
              <a:rPr lang="ru-RU" altLang="ru-RU" sz="2000" smtClean="0">
                <a:latin typeface="Times New Roman" pitchFamily="18" charset="0"/>
              </a:rPr>
              <a:t>на функции.</a:t>
            </a: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ru-RU" altLang="ru-RU" sz="2000" i="1" u="sng" smtClean="0">
                <a:latin typeface="Times New Roman" pitchFamily="18" charset="0"/>
              </a:rPr>
              <a:t>Определение</a:t>
            </a:r>
            <a:r>
              <a:rPr lang="ru-RU" altLang="ru-RU" sz="2000" smtClean="0">
                <a:latin typeface="Times New Roman" pitchFamily="18" charset="0"/>
              </a:rPr>
              <a:t>.  Область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 называется правильной в направлении  оси ОУ, если любая прямая, параллельная ОУ и проходящая через внутреннюю точку области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, пересекает границу в двух точках.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</a:t>
            </a:r>
            <a:r>
              <a:rPr lang="ru-RU" altLang="ru-RU" sz="1600" smtClean="0">
                <a:latin typeface="Times New Roman" pitchFamily="18" charset="0"/>
              </a:rPr>
              <a:t>У</a:t>
            </a:r>
            <a:r>
              <a:rPr lang="ru-RU" altLang="ru-RU" sz="2000" smtClean="0">
                <a:latin typeface="Times New Roman" pitchFamily="18" charset="0"/>
              </a:rPr>
              <a:t>  </a:t>
            </a: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y = </a:t>
            </a:r>
            <a:r>
              <a:rPr lang="en-US" altLang="ru-RU" sz="1600" smtClean="0">
                <a:latin typeface="Times New Roman" pitchFamily="18" charset="0"/>
                <a:sym typeface="Symbol" pitchFamily="18" charset="2"/>
              </a:rPr>
              <a:t></a:t>
            </a:r>
            <a:r>
              <a:rPr lang="en-US" altLang="ru-RU" sz="1600" smtClean="0">
                <a:latin typeface="Times New Roman" pitchFamily="18" charset="0"/>
              </a:rPr>
              <a:t>(</a:t>
            </a:r>
            <a:r>
              <a:rPr lang="en-US" altLang="ru-RU" sz="1600" i="1" smtClean="0">
                <a:latin typeface="Times New Roman" pitchFamily="18" charset="0"/>
              </a:rPr>
              <a:t>x</a:t>
            </a:r>
            <a:r>
              <a:rPr lang="en-US" altLang="ru-RU" sz="1600" smtClean="0">
                <a:latin typeface="Times New Roman" pitchFamily="18" charset="0"/>
              </a:rPr>
              <a:t>)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/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1600" i="1" smtClean="0">
                <a:latin typeface="Times New Roman" pitchFamily="18" charset="0"/>
              </a:rPr>
              <a:t>D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</a:t>
            </a:r>
            <a:r>
              <a:rPr lang="en-US" altLang="ru-RU" sz="1600" smtClean="0">
                <a:latin typeface="Times New Roman" pitchFamily="18" charset="0"/>
              </a:rPr>
              <a:t>0        a                          b            X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   y = </a:t>
            </a:r>
            <a:r>
              <a:rPr lang="el-GR" altLang="ru-RU" sz="1600" i="1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altLang="ru-RU" sz="1600" smtClean="0">
                <a:latin typeface="Times New Roman" pitchFamily="18" charset="0"/>
              </a:rPr>
              <a:t>(</a:t>
            </a:r>
            <a:r>
              <a:rPr lang="en-US" altLang="ru-RU" sz="1600" i="1" smtClean="0">
                <a:latin typeface="Times New Roman" pitchFamily="18" charset="0"/>
              </a:rPr>
              <a:t>x</a:t>
            </a:r>
            <a:r>
              <a:rPr lang="en-US" altLang="ru-RU" sz="1600" smtClean="0">
                <a:latin typeface="Times New Roman" pitchFamily="18" charset="0"/>
              </a:rPr>
              <a:t>)</a:t>
            </a:r>
            <a:endParaRPr lang="ru-RU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3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  Пусть функция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z</a:t>
            </a:r>
            <a:r>
              <a:rPr lang="en-US" altLang="ru-RU" sz="2000" smtClean="0">
                <a:latin typeface="Times New Roman" pitchFamily="18" charset="0"/>
              </a:rPr>
              <a:t> =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en-US" altLang="ru-RU" sz="2000" smtClean="0">
                <a:latin typeface="Times New Roman" pitchFamily="18" charset="0"/>
              </a:rPr>
              <a:t> 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>
                <a:latin typeface="Times New Roman" pitchFamily="18" charset="0"/>
              </a:rPr>
              <a:t>  непрерывна в этой области.  Для любого фиксированного  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baseline="-10000" smtClean="0">
                <a:latin typeface="Times New Roman" pitchFamily="18" charset="0"/>
              </a:rPr>
              <a:t>0 </a:t>
            </a:r>
            <a:r>
              <a:rPr lang="ru-RU" altLang="ru-RU" sz="2000" smtClean="0">
                <a:latin typeface="Times New Roman" pitchFamily="18" charset="0"/>
              </a:rPr>
              <a:t>, функция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en-US" altLang="ru-RU" sz="2000" smtClean="0">
                <a:latin typeface="Times New Roman" pitchFamily="18" charset="0"/>
              </a:rPr>
              <a:t> 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i="1" baseline="-10000" smtClean="0">
                <a:latin typeface="Times New Roman" pitchFamily="18" charset="0"/>
              </a:rPr>
              <a:t>0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baseline="-10000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зависит от одной переменой </a:t>
            </a:r>
            <a:r>
              <a:rPr lang="ru-RU" altLang="ru-RU" sz="2000" i="1" smtClean="0">
                <a:latin typeface="Times New Roman" pitchFamily="18" charset="0"/>
              </a:rPr>
              <a:t>у </a:t>
            </a:r>
            <a:r>
              <a:rPr lang="ru-RU" altLang="ru-RU" sz="2000" smtClean="0">
                <a:latin typeface="Times New Roman" pitchFamily="18" charset="0"/>
              </a:rPr>
              <a:t>и является непрерывной на отрезке   </a:t>
            </a:r>
            <a:r>
              <a:rPr lang="en-US" altLang="ru-RU" sz="2000" smtClean="0">
                <a:latin typeface="Times New Roman" pitchFamily="18" charset="0"/>
              </a:rPr>
              <a:t>[</a:t>
            </a:r>
            <a:r>
              <a:rPr lang="en-US" altLang="ru-RU" sz="2000" i="1" smtClean="0">
                <a:latin typeface="Times New Roman" pitchFamily="18" charset="0"/>
                <a:sym typeface="Symbol" pitchFamily="18" charset="2"/>
              </a:rPr>
              <a:t>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i="1" baseline="-10000" smtClean="0">
                <a:latin typeface="Times New Roman" pitchFamily="18" charset="0"/>
              </a:rPr>
              <a:t>0</a:t>
            </a:r>
            <a:r>
              <a:rPr lang="en-US" altLang="ru-RU" sz="2000" smtClean="0">
                <a:latin typeface="Times New Roman" pitchFamily="18" charset="0"/>
              </a:rPr>
              <a:t>)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i="1" baseline="-10000" smtClean="0">
                <a:latin typeface="Times New Roman" pitchFamily="18" charset="0"/>
              </a:rPr>
              <a:t>0</a:t>
            </a:r>
            <a:r>
              <a:rPr lang="en-US" altLang="ru-RU" sz="2000" smtClean="0">
                <a:latin typeface="Times New Roman" pitchFamily="18" charset="0"/>
              </a:rPr>
              <a:t>)]</a:t>
            </a:r>
            <a:r>
              <a:rPr lang="ru-RU" altLang="ru-RU" sz="2000" smtClean="0">
                <a:latin typeface="Times New Roman" pitchFamily="18" charset="0"/>
              </a:rPr>
              <a:t>.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kk-KZ" altLang="ru-RU" sz="2000" smtClean="0">
                <a:latin typeface="Times New Roman" pitchFamily="18" charset="0"/>
              </a:rPr>
              <a:t>Тогда для нее существует определенный интеграл</a:t>
            </a:r>
            <a:br>
              <a:rPr lang="kk-KZ" altLang="ru-RU" sz="2000" smtClean="0">
                <a:latin typeface="Times New Roman" pitchFamily="18" charset="0"/>
              </a:rPr>
            </a:br>
            <a:r>
              <a:rPr lang="kk-KZ" altLang="ru-RU" sz="2000" smtClean="0">
                <a:latin typeface="Times New Roman" pitchFamily="18" charset="0"/>
              </a:rPr>
              <a:t/>
            </a:r>
            <a:br>
              <a:rPr lang="kk-KZ" altLang="ru-RU" sz="2000" smtClean="0">
                <a:latin typeface="Times New Roman" pitchFamily="18" charset="0"/>
              </a:rPr>
            </a:br>
            <a:r>
              <a:rPr lang="kk-KZ" altLang="ru-RU" sz="2000" smtClean="0">
                <a:latin typeface="Times New Roman" pitchFamily="18" charset="0"/>
              </a:rPr>
              <a:t>                                                                     </a:t>
            </a:r>
            <a:r>
              <a:rPr lang="ru-RU" altLang="ru-RU" sz="2000" smtClean="0">
                <a:latin typeface="Times New Roman" pitchFamily="18" charset="0"/>
              </a:rPr>
              <a:t>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Его значение зависит от выбранной точки  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i="1" baseline="-10000" smtClean="0">
                <a:latin typeface="Times New Roman" pitchFamily="18" charset="0"/>
              </a:rPr>
              <a:t>0 </a:t>
            </a:r>
            <a:r>
              <a:rPr lang="ru-RU" altLang="ru-RU" sz="2000" smtClean="0">
                <a:latin typeface="Times New Roman" pitchFamily="18" charset="0"/>
              </a:rPr>
              <a:t>, т.е. является некоторой функцией от  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i="1" baseline="-10000" smtClean="0">
                <a:latin typeface="Times New Roman" pitchFamily="18" charset="0"/>
              </a:rPr>
              <a:t>0</a:t>
            </a:r>
            <a:r>
              <a:rPr lang="ru-RU" altLang="ru-RU" sz="2000" smtClean="0">
                <a:latin typeface="Times New Roman" pitchFamily="18" charset="0"/>
              </a:rPr>
              <a:t> :   </a:t>
            </a:r>
            <a:r>
              <a:rPr lang="el-GR" altLang="ru-RU" sz="200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i="1" baseline="-10000" smtClean="0">
                <a:latin typeface="Times New Roman" pitchFamily="18" charset="0"/>
              </a:rPr>
              <a:t>0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).  Можно показать, что функция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l-GR" altLang="ru-RU" sz="200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), определен- ная  на  отрезке </a:t>
            </a:r>
            <a:r>
              <a:rPr lang="en-US" altLang="ru-RU" sz="2000" smtClean="0">
                <a:latin typeface="Times New Roman" pitchFamily="18" charset="0"/>
              </a:rPr>
              <a:t>[a, b] </a:t>
            </a:r>
            <a:r>
              <a:rPr lang="ru-RU" altLang="ru-RU" sz="2000" smtClean="0">
                <a:latin typeface="Times New Roman" pitchFamily="18" charset="0"/>
              </a:rPr>
              <a:t>, непрерывна на нем, а следовательно, существует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интеграл 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    </a:t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  Этот интеграл равен</a:t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и называется </a:t>
            </a:r>
            <a:r>
              <a:rPr lang="ru-RU" altLang="ru-RU" sz="2000" i="1" smtClean="0">
                <a:latin typeface="Times New Roman" pitchFamily="18" charset="0"/>
                <a:cs typeface="Times New Roman" pitchFamily="18" charset="0"/>
              </a:rPr>
              <a:t>двукратным интегралом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Двукратный интеграл записывают также в виде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и называют </a:t>
            </a:r>
            <a:r>
              <a:rPr lang="ru-RU" altLang="ru-RU" sz="2000" i="1" smtClean="0">
                <a:latin typeface="Times New Roman" pitchFamily="18" charset="0"/>
              </a:rPr>
              <a:t>повторным</a:t>
            </a:r>
            <a:r>
              <a:rPr lang="ru-RU" altLang="ru-RU" sz="2000" smtClean="0">
                <a:latin typeface="Times New Roman" pitchFamily="18" charset="0"/>
              </a:rPr>
              <a:t>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</a:t>
            </a:r>
            <a:r>
              <a:rPr lang="ru-RU" altLang="ru-RU" sz="2000" i="1" u="sng" smtClean="0">
                <a:latin typeface="Times New Roman" pitchFamily="18" charset="0"/>
              </a:rPr>
              <a:t>Теорема</a:t>
            </a:r>
            <a:r>
              <a:rPr lang="ru-RU" altLang="ru-RU" sz="2000" smtClean="0">
                <a:latin typeface="Times New Roman" pitchFamily="18" charset="0"/>
              </a:rPr>
              <a:t>. Если функция 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en-US" altLang="ru-RU" sz="2000" smtClean="0">
                <a:latin typeface="Times New Roman" pitchFamily="18" charset="0"/>
              </a:rPr>
              <a:t> 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>
                <a:latin typeface="Times New Roman" pitchFamily="18" charset="0"/>
              </a:rPr>
              <a:t>   непрерывна  в  области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en-US" altLang="ru-RU" sz="2000" smtClean="0">
                <a:latin typeface="Times New Roman" pitchFamily="18" charset="0"/>
              </a:rPr>
              <a:t> = {(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): </a:t>
            </a:r>
            <a:r>
              <a:rPr lang="en-US" altLang="ru-RU" sz="2000" i="1" smtClean="0">
                <a:latin typeface="Times New Roman" pitchFamily="18" charset="0"/>
              </a:rPr>
              <a:t>a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b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smtClean="0">
                <a:latin typeface="Times New Roman" pitchFamily="18" charset="0"/>
                <a:sym typeface="Symbol" pitchFamily="18" charset="2"/>
              </a:rPr>
              <a:t>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)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y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)}</a:t>
            </a:r>
            <a:r>
              <a:rPr lang="ru-RU" altLang="ru-RU" sz="2000" smtClean="0">
                <a:latin typeface="Times New Roman" pitchFamily="18" charset="0"/>
              </a:rPr>
              <a:t> , то двойной интеграл по области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от функции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en-US" altLang="ru-RU" sz="2000" smtClean="0">
                <a:latin typeface="Times New Roman" pitchFamily="18" charset="0"/>
              </a:rPr>
              <a:t> 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</a:t>
            </a:r>
            <a:r>
              <a:rPr lang="ru-RU" altLang="ru-RU" sz="2000" smtClean="0">
                <a:latin typeface="Times New Roman" pitchFamily="18" charset="0"/>
              </a:rPr>
              <a:t> равен повторному (двукратному) интегралу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Замечание 1. Если область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является правильной в направлении оси ОХ и область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en-US" altLang="ru-RU" sz="2000" smtClean="0">
                <a:latin typeface="Times New Roman" pitchFamily="18" charset="0"/>
              </a:rPr>
              <a:t> = {(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): c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y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d,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ru-RU" sz="2000" smtClean="0">
                <a:latin typeface="Times New Roman" pitchFamily="18" charset="0"/>
              </a:rPr>
              <a:t>(y)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x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altLang="ru-RU" sz="2000" smtClean="0">
                <a:latin typeface="Times New Roman" pitchFamily="18" charset="0"/>
              </a:rPr>
              <a:t>(y)}</a:t>
            </a:r>
            <a:r>
              <a:rPr lang="ru-RU" altLang="ru-RU" sz="2000" smtClean="0">
                <a:latin typeface="Times New Roman" pitchFamily="18" charset="0"/>
              </a:rPr>
              <a:t> , то двойной интеграл  по  области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будет равен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endParaRPr lang="ru-RU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31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</a:t>
            </a:r>
            <a:r>
              <a:rPr lang="en-US" altLang="ru-RU" sz="2000" smtClean="0">
                <a:latin typeface="Times New Roman" pitchFamily="18" charset="0"/>
              </a:rPr>
              <a:t>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Y</a:t>
            </a:r>
            <a:r>
              <a:rPr lang="ru-RU" altLang="ru-RU" sz="1600" smtClean="0">
                <a:latin typeface="Times New Roman" pitchFamily="18" charset="0"/>
              </a:rPr>
              <a:t/>
            </a:r>
            <a:br>
              <a:rPr lang="ru-RU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d</a:t>
            </a:r>
            <a:r>
              <a:rPr lang="ru-RU" altLang="ru-RU" sz="1600" smtClean="0">
                <a:latin typeface="Times New Roman" pitchFamily="18" charset="0"/>
              </a:rPr>
              <a:t/>
            </a:r>
            <a:br>
              <a:rPr lang="ru-RU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          </a:t>
            </a:r>
            <a:r>
              <a:rPr lang="en-US" altLang="ru-RU" sz="1600" b="1" smtClean="0">
                <a:latin typeface="Times New Roman" pitchFamily="18" charset="0"/>
              </a:rPr>
              <a:t>    </a:t>
            </a:r>
            <a:r>
              <a:rPr lang="en-US" altLang="ru-RU" sz="1600" b="1" i="1" smtClean="0">
                <a:latin typeface="Times New Roman" pitchFamily="18" charset="0"/>
              </a:rPr>
              <a:t>D</a:t>
            </a:r>
            <a:r>
              <a:rPr lang="en-US" altLang="ru-RU" sz="1600" b="1" smtClean="0">
                <a:latin typeface="Times New Roman" pitchFamily="18" charset="0"/>
              </a:rPr>
              <a:t>                                         </a:t>
            </a:r>
            <a:br>
              <a:rPr lang="en-US" altLang="ru-RU" sz="1600" b="1" smtClean="0">
                <a:latin typeface="Times New Roman" pitchFamily="18" charset="0"/>
              </a:rPr>
            </a:br>
            <a:r>
              <a:rPr lang="en-US" altLang="ru-RU" sz="1600" b="1" smtClean="0">
                <a:latin typeface="Times New Roman" pitchFamily="18" charset="0"/>
              </a:rPr>
              <a:t>                                                  </a:t>
            </a:r>
            <a:r>
              <a:rPr lang="en-US" altLang="ru-RU" sz="1600" b="1" i="1" smtClean="0">
                <a:latin typeface="Times New Roman" pitchFamily="18" charset="0"/>
              </a:rPr>
              <a:t>x</a:t>
            </a:r>
            <a:r>
              <a:rPr lang="en-US" altLang="ru-RU" sz="1600" b="1" smtClean="0">
                <a:latin typeface="Times New Roman" pitchFamily="18" charset="0"/>
              </a:rPr>
              <a:t> = </a:t>
            </a:r>
            <a:r>
              <a:rPr lang="el-GR" altLang="ru-RU" sz="1600" smtClean="0">
                <a:latin typeface="Times New Roman" pitchFamily="18" charset="0"/>
              </a:rPr>
              <a:t>λ</a:t>
            </a:r>
            <a:r>
              <a:rPr lang="en-US" altLang="ru-RU" sz="1600" smtClean="0">
                <a:latin typeface="Times New Roman" pitchFamily="18" charset="0"/>
              </a:rPr>
              <a:t>(</a:t>
            </a:r>
            <a:r>
              <a:rPr lang="en-US" altLang="ru-RU" sz="1600" i="1" smtClean="0">
                <a:latin typeface="Times New Roman" pitchFamily="18" charset="0"/>
              </a:rPr>
              <a:t>y</a:t>
            </a:r>
            <a:r>
              <a:rPr lang="en-US" altLang="ru-RU" sz="1600" smtClean="0">
                <a:latin typeface="Times New Roman" pitchFamily="18" charset="0"/>
              </a:rPr>
              <a:t>)               </a:t>
            </a:r>
            <a:r>
              <a:rPr lang="en-US" altLang="ru-RU" sz="1600" i="1" smtClean="0">
                <a:latin typeface="Times New Roman" pitchFamily="18" charset="0"/>
              </a:rPr>
              <a:t>x</a:t>
            </a:r>
            <a:r>
              <a:rPr lang="en-US" altLang="ru-RU" sz="1600" smtClean="0">
                <a:latin typeface="Times New Roman" pitchFamily="18" charset="0"/>
              </a:rPr>
              <a:t> = </a:t>
            </a:r>
            <a:r>
              <a:rPr lang="el-GR" altLang="ru-RU" sz="1600" smtClean="0">
                <a:latin typeface="Times New Roman" pitchFamily="18" charset="0"/>
              </a:rPr>
              <a:t>μ</a:t>
            </a:r>
            <a:r>
              <a:rPr lang="en-US" altLang="ru-RU" sz="1600" smtClean="0">
                <a:latin typeface="Times New Roman" pitchFamily="18" charset="0"/>
              </a:rPr>
              <a:t>(</a:t>
            </a:r>
            <a:r>
              <a:rPr lang="en-US" altLang="ru-RU" sz="1600" i="1" smtClean="0">
                <a:latin typeface="Times New Roman" pitchFamily="18" charset="0"/>
              </a:rPr>
              <a:t>y</a:t>
            </a:r>
            <a:r>
              <a:rPr lang="en-US" altLang="ru-RU" sz="1600" smtClean="0">
                <a:latin typeface="Times New Roman" pitchFamily="18" charset="0"/>
              </a:rPr>
              <a:t>)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c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Замечание 2.  Если  область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является прямоугольником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en-US" altLang="ru-RU" sz="2000" smtClean="0">
                <a:latin typeface="Times New Roman" pitchFamily="18" charset="0"/>
              </a:rPr>
              <a:t> = {(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smtClean="0">
                <a:latin typeface="Times New Roman" pitchFamily="18" charset="0"/>
              </a:rPr>
              <a:t>): </a:t>
            </a:r>
            <a:r>
              <a:rPr lang="en-US" altLang="ru-RU" sz="2000" i="1" smtClean="0">
                <a:latin typeface="Times New Roman" pitchFamily="18" charset="0"/>
              </a:rPr>
              <a:t>a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b</a:t>
            </a:r>
            <a:r>
              <a:rPr lang="en-US" altLang="ru-RU" sz="2000" smtClean="0">
                <a:latin typeface="Times New Roman" pitchFamily="18" charset="0"/>
              </a:rPr>
              <a:t>, c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y 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≤ d</a:t>
            </a:r>
            <a:r>
              <a:rPr lang="en-US" altLang="ru-RU" sz="2000" smtClean="0">
                <a:latin typeface="Times New Roman" pitchFamily="18" charset="0"/>
              </a:rPr>
              <a:t>}</a:t>
            </a:r>
            <a:r>
              <a:rPr lang="ru-RU" altLang="ru-RU" sz="2000" smtClean="0">
                <a:latin typeface="Times New Roman" pitchFamily="18" charset="0"/>
              </a:rPr>
              <a:t> ,</a:t>
            </a:r>
            <a:r>
              <a:rPr lang="ru-RU" altLang="ru-RU" sz="2400" smtClean="0">
                <a:latin typeface="Times New Roman" pitchFamily="18" charset="0"/>
              </a:rPr>
              <a:t> </a:t>
            </a:r>
            <a:br>
              <a:rPr lang="ru-RU" altLang="ru-RU" sz="24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то двойной интеграл по этой области</a:t>
            </a:r>
            <a:r>
              <a:rPr lang="ru-RU" altLang="ru-RU" sz="2400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равен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Y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d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/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         </a:t>
            </a:r>
            <a:r>
              <a:rPr lang="en-US" altLang="ru-RU" sz="1600" i="1" smtClean="0">
                <a:latin typeface="Times New Roman" pitchFamily="18" charset="0"/>
              </a:rPr>
              <a:t>D </a:t>
            </a: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c 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/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   0    a          b</a:t>
            </a:r>
            <a:endParaRPr lang="ru-RU" altLang="ru-RU" sz="16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5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</a:t>
            </a:r>
            <a:r>
              <a:rPr lang="ru-RU" altLang="ru-RU" sz="2000" i="1" u="sng" smtClean="0">
                <a:latin typeface="Times New Roman" pitchFamily="18" charset="0"/>
              </a:rPr>
              <a:t>Пример.</a:t>
            </a:r>
            <a:r>
              <a:rPr lang="ru-RU" altLang="ru-RU" sz="2000" smtClean="0">
                <a:latin typeface="Times New Roman" pitchFamily="18" charset="0"/>
              </a:rPr>
              <a:t> Вычислить двойной интеграл от функции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ru-RU" altLang="ru-RU" sz="2000" smtClean="0">
                <a:latin typeface="Times New Roman" pitchFamily="18" charset="0"/>
              </a:rPr>
              <a:t>) = 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i="1" baseline="30000" smtClean="0">
                <a:latin typeface="Times New Roman" pitchFamily="18" charset="0"/>
              </a:rPr>
              <a:t>2</a:t>
            </a:r>
            <a:r>
              <a:rPr lang="en-US" altLang="ru-RU" sz="2000" i="1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altLang="ru-RU" sz="2000" i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 по конечной области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, ограниченной параболой  </a:t>
            </a:r>
            <a:r>
              <a:rPr lang="ru-RU" altLang="ru-RU" sz="2000" i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altLang="ru-RU" sz="2000" i="1" smtClean="0">
                <a:latin typeface="Times New Roman" pitchFamily="18" charset="0"/>
              </a:rPr>
              <a:t>х</a:t>
            </a:r>
            <a:r>
              <a:rPr lang="ru-RU" altLang="ru-RU" sz="2000" i="1" baseline="30000" smtClean="0">
                <a:latin typeface="Times New Roman" pitchFamily="18" charset="0"/>
              </a:rPr>
              <a:t>2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и  прямой  </a:t>
            </a:r>
            <a:r>
              <a:rPr lang="ru-RU" altLang="ru-RU" sz="2000" i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altLang="ru-RU" sz="2000" smtClean="0">
                <a:latin typeface="Times New Roman" pitchFamily="18" charset="0"/>
              </a:rPr>
              <a:t>1.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2000" i="1" u="sng" smtClean="0">
                <a:latin typeface="Times New Roman" pitchFamily="18" charset="0"/>
                <a:cs typeface="Times New Roman" pitchFamily="18" charset="0"/>
              </a:rPr>
              <a:t>Решение.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Вначале строим область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i="1" smtClean="0">
                <a:latin typeface="Times New Roman" pitchFamily="18" charset="0"/>
              </a:rPr>
              <a:t/>
            </a:r>
            <a:br>
              <a:rPr lang="ru-RU" altLang="ru-RU" sz="2000" i="1" smtClean="0">
                <a:latin typeface="Times New Roman" pitchFamily="18" charset="0"/>
              </a:rPr>
            </a:br>
            <a:r>
              <a:rPr lang="ru-RU" altLang="ru-RU" sz="2000" i="1" smtClean="0">
                <a:latin typeface="Times New Roman" pitchFamily="18" charset="0"/>
              </a:rPr>
              <a:t/>
            </a:r>
            <a:br>
              <a:rPr lang="ru-RU" altLang="ru-RU" sz="2000" i="1" smtClean="0">
                <a:latin typeface="Times New Roman" pitchFamily="18" charset="0"/>
              </a:rPr>
            </a:br>
            <a:r>
              <a:rPr lang="ru-RU" altLang="ru-RU" sz="2000" i="1" smtClean="0">
                <a:latin typeface="Times New Roman" pitchFamily="18" charset="0"/>
              </a:rPr>
              <a:t>                                                      </a:t>
            </a:r>
            <a:r>
              <a:rPr lang="en-US" altLang="ru-RU" sz="2000" i="1" smtClean="0">
                <a:latin typeface="Times New Roman" pitchFamily="18" charset="0"/>
              </a:rPr>
              <a:t>  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  </a:t>
            </a:r>
            <a:r>
              <a:rPr lang="en-US" altLang="ru-RU" sz="1600" i="1" smtClean="0">
                <a:latin typeface="Times New Roman" pitchFamily="18" charset="0"/>
              </a:rPr>
              <a:t>Y</a:t>
            </a:r>
            <a:r>
              <a:rPr lang="ru-RU" altLang="ru-RU" sz="1600" i="1" smtClean="0">
                <a:latin typeface="Times New Roman" pitchFamily="18" charset="0"/>
              </a:rPr>
              <a:t/>
            </a:r>
            <a:br>
              <a:rPr lang="ru-RU" altLang="ru-RU" sz="1600" i="1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                           </a:t>
            </a:r>
            <a:r>
              <a:rPr lang="en-US" altLang="ru-RU" sz="1600" i="1" smtClean="0">
                <a:latin typeface="Times New Roman" pitchFamily="18" charset="0"/>
              </a:rPr>
              <a:t>y</a:t>
            </a:r>
            <a:r>
              <a:rPr lang="en-US" altLang="ru-RU" sz="1600" smtClean="0">
                <a:latin typeface="Times New Roman" pitchFamily="18" charset="0"/>
              </a:rPr>
              <a:t> = 1</a:t>
            </a:r>
            <a:r>
              <a:rPr lang="ru-RU" altLang="ru-RU" sz="2000" i="1" smtClean="0">
                <a:latin typeface="Times New Roman" pitchFamily="18" charset="0"/>
              </a:rPr>
              <a:t/>
            </a:r>
            <a:br>
              <a:rPr lang="ru-RU" altLang="ru-RU" sz="2000" i="1" smtClean="0">
                <a:latin typeface="Times New Roman" pitchFamily="18" charset="0"/>
              </a:rPr>
            </a:br>
            <a:r>
              <a:rPr lang="en-US" altLang="ru-RU" sz="2000" i="1" smtClean="0">
                <a:latin typeface="Times New Roman" pitchFamily="18" charset="0"/>
              </a:rPr>
              <a:t/>
            </a:r>
            <a:br>
              <a:rPr lang="en-US" altLang="ru-RU" sz="2000" i="1" smtClean="0">
                <a:latin typeface="Times New Roman" pitchFamily="18" charset="0"/>
              </a:rPr>
            </a:br>
            <a:r>
              <a:rPr lang="en-US" altLang="ru-RU" sz="2000" i="1" smtClean="0">
                <a:latin typeface="Times New Roman" pitchFamily="18" charset="0"/>
              </a:rPr>
              <a:t>                                                               </a:t>
            </a:r>
            <a:r>
              <a:rPr lang="en-US" altLang="ru-RU" sz="1600" i="1" smtClean="0">
                <a:latin typeface="Times New Roman" pitchFamily="18" charset="0"/>
              </a:rPr>
              <a:t>D</a:t>
            </a:r>
            <a:r>
              <a:rPr lang="ru-RU" altLang="ru-RU" sz="1600" i="1" smtClean="0">
                <a:latin typeface="Times New Roman" pitchFamily="18" charset="0"/>
              </a:rPr>
              <a:t/>
            </a:r>
            <a:br>
              <a:rPr lang="ru-RU" altLang="ru-RU" sz="1600" i="1" smtClean="0">
                <a:latin typeface="Times New Roman" pitchFamily="18" charset="0"/>
              </a:rPr>
            </a:br>
            <a:r>
              <a:rPr lang="en-US" altLang="ru-RU" sz="2000" i="1" smtClean="0">
                <a:latin typeface="Times New Roman" pitchFamily="18" charset="0"/>
              </a:rPr>
              <a:t>                                                                    </a:t>
            </a:r>
            <a:r>
              <a:rPr lang="en-US" altLang="ru-RU" sz="1600" i="1" smtClean="0">
                <a:latin typeface="Times New Roman" pitchFamily="18" charset="0"/>
              </a:rPr>
              <a:t>y = </a:t>
            </a:r>
            <a:r>
              <a:rPr lang="ru-RU" altLang="ru-RU" sz="1600" i="1" smtClean="0">
                <a:latin typeface="Times New Roman" pitchFamily="18" charset="0"/>
              </a:rPr>
              <a:t>х</a:t>
            </a:r>
            <a:r>
              <a:rPr lang="ru-RU" altLang="ru-RU" sz="1600" i="1" baseline="30000" smtClean="0">
                <a:latin typeface="Times New Roman" pitchFamily="18" charset="0"/>
              </a:rPr>
              <a:t>2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en-US" altLang="ru-RU" sz="1600" smtClean="0">
                <a:latin typeface="Times New Roman" pitchFamily="18" charset="0"/>
                <a:cs typeface="Times New Roman" pitchFamily="18" charset="0"/>
              </a:rPr>
              <a:t>-1                 0              1</a:t>
            </a:r>
            <a:br>
              <a:rPr lang="en-US" alt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alt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Пределы изменения  переменной </a:t>
            </a:r>
            <a:r>
              <a:rPr lang="en-US" altLang="ru-RU" sz="16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000" i="1" smtClean="0">
                <a:latin typeface="Times New Roman" pitchFamily="18" charset="0"/>
              </a:rPr>
              <a:t>х </a:t>
            </a:r>
            <a:r>
              <a:rPr lang="ru-RU" altLang="ru-RU" sz="2000" smtClean="0">
                <a:latin typeface="Times New Roman" pitchFamily="18" charset="0"/>
              </a:rPr>
              <a:t>найдем  решив совместно уравнения прямой и  уравнение параболы, т.е. из системы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Таким образом, область  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 описывается системой неравенств </a:t>
            </a:r>
            <a:endParaRPr lang="en-US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66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. 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Тогда двойной интеграл от заданной функции по области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i="1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будет равен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endParaRPr lang="ru-RU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23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  <a:cs typeface="Arial" charset="0"/>
              </a:rPr>
              <a:t>                                           </a:t>
            </a:r>
            <a:r>
              <a:rPr lang="en-US" altLang="ru-RU" sz="2000" smtClean="0">
                <a:latin typeface="Times New Roman" pitchFamily="18" charset="0"/>
                <a:cs typeface="Arial" charset="0"/>
              </a:rPr>
              <a:t>§</a:t>
            </a:r>
            <a:r>
              <a:rPr lang="ru-RU" altLang="ru-RU" sz="2000" smtClean="0">
                <a:latin typeface="Times New Roman" pitchFamily="18" charset="0"/>
                <a:cs typeface="Arial" charset="0"/>
              </a:rPr>
              <a:t> 2 </a:t>
            </a:r>
            <a:r>
              <a:rPr lang="ru-RU" altLang="ru-RU" sz="2000" smtClean="0">
                <a:latin typeface="Times New Roman" pitchFamily="18" charset="0"/>
              </a:rPr>
              <a:t>Тройной интегралы.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п.1 </a:t>
            </a:r>
            <a:r>
              <a:rPr lang="ru-RU" altLang="ru-RU" sz="2000" b="1" i="1" smtClean="0">
                <a:latin typeface="Times New Roman" pitchFamily="18" charset="0"/>
              </a:rPr>
              <a:t>Определение и свойства</a:t>
            </a:r>
            <a:r>
              <a:rPr lang="ru-RU" altLang="ru-RU" sz="2000" smtClean="0">
                <a:latin typeface="Times New Roman" pitchFamily="18" charset="0"/>
              </a:rPr>
              <a:t>.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Пусть в трехмерном пространстве задана некоторая область 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smtClean="0">
                <a:latin typeface="Times New Roman" pitchFamily="18" charset="0"/>
              </a:rPr>
              <a:t>, ограниченная замкнутой поверхностью  </a:t>
            </a:r>
            <a:r>
              <a:rPr lang="en-US" altLang="ru-RU" sz="2000" i="1" smtClean="0">
                <a:latin typeface="Times New Roman" pitchFamily="18" charset="0"/>
              </a:rPr>
              <a:t>S</a:t>
            </a:r>
            <a:r>
              <a:rPr lang="ru-RU" altLang="ru-RU" sz="2000" smtClean="0">
                <a:latin typeface="Times New Roman" pitchFamily="18" charset="0"/>
              </a:rPr>
              <a:t>.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В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области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smtClean="0">
                <a:latin typeface="Times New Roman" pitchFamily="18" charset="0"/>
              </a:rPr>
              <a:t> и на ее границе определена некоторая непрерывная  функция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y, z</a:t>
            </a:r>
            <a:r>
              <a:rPr lang="ru-RU" altLang="ru-RU" sz="2000" smtClean="0">
                <a:latin typeface="Times New Roman" pitchFamily="18" charset="0"/>
              </a:rPr>
              <a:t>) , где  - 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y, z</a:t>
            </a:r>
            <a:r>
              <a:rPr lang="ru-RU" altLang="ru-RU" sz="2000" smtClean="0">
                <a:latin typeface="Times New Roman" pitchFamily="18" charset="0"/>
              </a:rPr>
              <a:t> прямоугольные координаты точки области.</a:t>
            </a: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400" smtClean="0">
                <a:latin typeface="Times New Roman" pitchFamily="18" charset="0"/>
              </a:rPr>
              <a:t/>
            </a:r>
            <a:br>
              <a:rPr lang="en-US" altLang="ru-RU" sz="24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Z                 S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/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>                                                                                G</a:t>
            </a:r>
            <a:r>
              <a:rPr lang="en-US" altLang="ru-RU" sz="2000" smtClean="0">
                <a:latin typeface="Times New Roman" pitchFamily="18" charset="0"/>
              </a:rPr>
              <a:t>    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/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0 </a:t>
            </a:r>
            <a:r>
              <a:rPr lang="en-US" altLang="ru-RU" sz="2000" smtClean="0">
                <a:latin typeface="Times New Roman" pitchFamily="18" charset="0"/>
              </a:rPr>
              <a:t>                     </a:t>
            </a:r>
            <a:r>
              <a:rPr lang="en-US" altLang="ru-RU" sz="1600" smtClean="0">
                <a:latin typeface="Times New Roman" pitchFamily="18" charset="0"/>
              </a:rPr>
              <a:t>Y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br>
              <a:rPr lang="en-US" altLang="ru-RU" sz="2000" smtClean="0">
                <a:latin typeface="Times New Roman" pitchFamily="18" charset="0"/>
              </a:rPr>
            </a:br>
            <a:r>
              <a:rPr lang="en-US" altLang="ru-RU" sz="2000" smtClean="0">
                <a:latin typeface="Times New Roman" pitchFamily="18" charset="0"/>
              </a:rPr>
              <a:t>                                            </a:t>
            </a:r>
            <a:r>
              <a:rPr lang="en-US" altLang="ru-RU" sz="1600" smtClean="0">
                <a:latin typeface="Times New Roman" pitchFamily="18" charset="0"/>
              </a:rPr>
              <a:t>X  </a:t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en-US" altLang="ru-RU" sz="1600" smtClean="0">
                <a:latin typeface="Times New Roman" pitchFamily="18" charset="0"/>
              </a:rPr>
              <a:t/>
            </a:r>
            <a:br>
              <a:rPr lang="en-US" altLang="ru-RU" sz="1600" smtClean="0">
                <a:latin typeface="Times New Roman" pitchFamily="18" charset="0"/>
              </a:rPr>
            </a:br>
            <a:r>
              <a:rPr lang="ru-RU" altLang="ru-RU" sz="1600" smtClean="0">
                <a:latin typeface="Times New Roman" pitchFamily="18" charset="0"/>
              </a:rPr>
              <a:t>    </a:t>
            </a:r>
            <a:r>
              <a:rPr lang="en-US" altLang="ru-RU" sz="1600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Разобьем область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i="1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на области</a:t>
            </a:r>
            <a:r>
              <a:rPr lang="ru-RU" altLang="ru-RU" sz="2000" i="1" smtClean="0">
                <a:latin typeface="Times New Roman" pitchFamily="18" charset="0"/>
              </a:rPr>
              <a:t>  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8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( </a:t>
            </a:r>
            <a:r>
              <a:rPr lang="en-US" altLang="ru-RU" sz="2000" i="1" smtClean="0">
                <a:latin typeface="Times New Roman" pitchFamily="18" charset="0"/>
              </a:rPr>
              <a:t>i</a:t>
            </a:r>
            <a:r>
              <a:rPr lang="ru-RU" altLang="ru-RU" sz="2000" i="1" smtClean="0">
                <a:latin typeface="Times New Roman" pitchFamily="18" charset="0"/>
              </a:rPr>
              <a:t> =1,2,..., </a:t>
            </a:r>
            <a:r>
              <a:rPr lang="en-US" altLang="ru-RU" sz="2000" i="1" smtClean="0">
                <a:latin typeface="Times New Roman" pitchFamily="18" charset="0"/>
              </a:rPr>
              <a:t>n</a:t>
            </a:r>
            <a:r>
              <a:rPr lang="ru-RU" altLang="ru-RU" sz="2000" smtClean="0">
                <a:latin typeface="Times New Roman" pitchFamily="18" charset="0"/>
              </a:rPr>
              <a:t> )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объемом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ru-RU" sz="2000" i="1" smtClean="0">
                <a:latin typeface="Times New Roman" pitchFamily="18" charset="0"/>
              </a:rPr>
              <a:t>V</a:t>
            </a:r>
            <a:r>
              <a:rPr lang="en-US" altLang="ru-RU" sz="28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 . 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В каждой частичной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  </a:t>
            </a:r>
            <a:r>
              <a:rPr lang="ru-RU" altLang="ru-RU" sz="2000" smtClean="0">
                <a:latin typeface="Times New Roman" pitchFamily="18" charset="0"/>
              </a:rPr>
              <a:t>берем произвольную точку</a:t>
            </a:r>
            <a:r>
              <a:rPr lang="ru-RU" altLang="ru-RU" sz="2000" i="1" smtClean="0">
                <a:latin typeface="Times New Roman" pitchFamily="18" charset="0"/>
              </a:rPr>
              <a:t>   </a:t>
            </a:r>
            <a:r>
              <a:rPr lang="en-US" altLang="ru-RU" sz="2000" i="1" smtClean="0">
                <a:latin typeface="Times New Roman" pitchFamily="18" charset="0"/>
              </a:rPr>
              <a:t>P</a:t>
            </a:r>
            <a:r>
              <a:rPr lang="en-US" altLang="ru-RU" sz="2000" i="1" baseline="-10000" smtClean="0">
                <a:latin typeface="Times New Roman" pitchFamily="18" charset="0"/>
              </a:rPr>
              <a:t>i </a:t>
            </a:r>
            <a:r>
              <a:rPr lang="en-US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, z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en-US" altLang="ru-RU" sz="2000" smtClean="0">
                <a:latin typeface="Times New Roman" pitchFamily="18" charset="0"/>
              </a:rPr>
              <a:t>) </a:t>
            </a:r>
            <a:r>
              <a:rPr lang="ru-RU" altLang="ru-RU" sz="2000" smtClean="0">
                <a:latin typeface="Times New Roman" pitchFamily="18" charset="0"/>
              </a:rPr>
              <a:t>и вычислим значение функции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y, z</a:t>
            </a:r>
            <a:r>
              <a:rPr lang="ru-RU" altLang="ru-RU" sz="2000" smtClean="0">
                <a:latin typeface="Times New Roman" pitchFamily="18" charset="0"/>
              </a:rPr>
              <a:t>)  в каждой такой точке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: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P</a:t>
            </a:r>
            <a:r>
              <a:rPr lang="en-US" altLang="ru-RU" sz="2000" i="1" baseline="-10000" smtClean="0">
                <a:latin typeface="Times New Roman" pitchFamily="18" charset="0"/>
              </a:rPr>
              <a:t>i </a:t>
            </a:r>
            <a:r>
              <a:rPr lang="ru-RU" altLang="ru-RU" sz="2000" smtClean="0">
                <a:latin typeface="Times New Roman" pitchFamily="18" charset="0"/>
              </a:rPr>
              <a:t>).       </a:t>
            </a:r>
            <a:endParaRPr lang="en-US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73289"/>
      </p:ext>
    </p:extLst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 Составим интегральную сумму вида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     (</a:t>
            </a:r>
            <a:r>
              <a:rPr lang="en-US" altLang="ru-RU" sz="200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altLang="ru-RU" sz="2000" smtClean="0">
                <a:latin typeface="Times New Roman" pitchFamily="18" charset="0"/>
              </a:rPr>
              <a:t>)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и будем  неограниченно увеличивать число областей 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 (</a:t>
            </a:r>
            <a:r>
              <a:rPr lang="en-US" altLang="ru-RU" sz="2000" smtClean="0">
                <a:latin typeface="Times New Roman" pitchFamily="18" charset="0"/>
              </a:rPr>
              <a:t>n </a:t>
            </a:r>
            <a:r>
              <a:rPr lang="ru-RU" altLang="ru-RU" sz="2000" smtClean="0">
                <a:latin typeface="Times New Roman" pitchFamily="18" charset="0"/>
                <a:sym typeface="Symbol" pitchFamily="18" charset="2"/>
              </a:rPr>
              <a:t>→ </a:t>
            </a:r>
            <a:r>
              <a:rPr lang="ru-RU" altLang="ru-RU" sz="2000" smtClean="0">
                <a:latin typeface="Times New Roman" pitchFamily="18" charset="0"/>
              </a:rPr>
              <a:t> )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так, чтобы наибольший диаметр 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en-US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стремился к нулю  (</a:t>
            </a:r>
            <a:r>
              <a:rPr lang="en-US" altLang="ru-RU" sz="2000" i="1" smtClean="0">
                <a:latin typeface="Times New Roman" pitchFamily="18" charset="0"/>
                <a:sym typeface="Symbol" pitchFamily="18" charset="2"/>
              </a:rPr>
              <a:t>diam</a:t>
            </a:r>
            <a:r>
              <a:rPr lang="en-US" altLang="ru-RU" sz="200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el-GR" altLang="ru-RU" sz="2000" i="1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ru-RU" altLang="ru-RU" sz="2000" i="1" baseline="-1000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altLang="ru-RU" sz="2000" smtClean="0">
                <a:latin typeface="Times New Roman" pitchFamily="18" charset="0"/>
                <a:sym typeface="Symbol" pitchFamily="18" charset="2"/>
              </a:rPr>
              <a:t>→0).</a:t>
            </a:r>
            <a:br>
              <a:rPr lang="ru-RU" altLang="ru-RU" sz="2000" smtClean="0">
                <a:latin typeface="Times New Roman" pitchFamily="18" charset="0"/>
                <a:sym typeface="Symbol" pitchFamily="18" charset="2"/>
              </a:rPr>
            </a:br>
            <a:r>
              <a:rPr lang="ru-RU" altLang="ru-RU" sz="2000" smtClean="0">
                <a:latin typeface="Times New Roman" pitchFamily="18" charset="0"/>
                <a:sym typeface="Symbol" pitchFamily="18" charset="2"/>
              </a:rPr>
              <a:t>      Если функция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y, z</a:t>
            </a:r>
            <a:r>
              <a:rPr lang="ru-RU" altLang="ru-RU" sz="2000" smtClean="0">
                <a:latin typeface="Times New Roman" pitchFamily="18" charset="0"/>
              </a:rPr>
              <a:t>)  непрерывна, то при этом будет существовать предел интегральных сумм вида   (</a:t>
            </a:r>
            <a:r>
              <a:rPr lang="en-US" altLang="ru-RU" sz="200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altLang="ru-RU" sz="2000" smtClean="0">
                <a:latin typeface="Times New Roman" pitchFamily="18" charset="0"/>
              </a:rPr>
              <a:t>), где предел интегральных сумм понимается в таком же смысле, как это было указано при определении двойного интеграла. Этот предел, не зависящий  ни от способа разбиения области 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smtClean="0">
                <a:latin typeface="Times New Roman" pitchFamily="18" charset="0"/>
              </a:rPr>
              <a:t> , ни от выбора точек  </a:t>
            </a:r>
            <a:r>
              <a:rPr lang="en-US" altLang="ru-RU" sz="2000" i="1" smtClean="0">
                <a:latin typeface="Times New Roman" pitchFamily="18" charset="0"/>
              </a:rPr>
              <a:t>P</a:t>
            </a:r>
            <a:r>
              <a:rPr lang="en-US" altLang="ru-RU" sz="2000" i="1" baseline="-10000" smtClean="0">
                <a:latin typeface="Times New Roman" pitchFamily="18" charset="0"/>
              </a:rPr>
              <a:t>i</a:t>
            </a:r>
            <a:r>
              <a:rPr lang="ru-RU" altLang="ru-RU" sz="2000" i="1" baseline="-10000" smtClean="0">
                <a:latin typeface="Times New Roman" pitchFamily="18" charset="0"/>
              </a:rPr>
              <a:t>,</a:t>
            </a:r>
            <a:r>
              <a:rPr lang="ru-RU" altLang="ru-RU" sz="2000" smtClean="0">
                <a:latin typeface="Times New Roman" pitchFamily="18" charset="0"/>
              </a:rPr>
              <a:t> обозначается символом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и называется  </a:t>
            </a:r>
            <a:r>
              <a:rPr lang="ru-RU" altLang="ru-RU" sz="2000" b="1" i="1" smtClean="0">
                <a:latin typeface="Times New Roman" pitchFamily="18" charset="0"/>
              </a:rPr>
              <a:t>тройным интегралом</a:t>
            </a:r>
            <a:r>
              <a:rPr lang="ru-RU" altLang="ru-RU" sz="2000" smtClean="0">
                <a:latin typeface="Times New Roman" pitchFamily="18" charset="0"/>
              </a:rPr>
              <a:t>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Таким образом, по определению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endParaRPr lang="ru-RU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87034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>
                <a:latin typeface="Times New Roman" pitchFamily="18" charset="0"/>
              </a:rPr>
              <a:t>    или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                                                                                       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Свойства тройного интеграла аналогичны свойствам двойного интеграла.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 Например, при   </a:t>
            </a:r>
            <a:r>
              <a:rPr lang="en-US" altLang="ru-RU" sz="2000" i="1" smtClean="0">
                <a:latin typeface="Times New Roman" pitchFamily="18" charset="0"/>
              </a:rPr>
              <a:t>f</a:t>
            </a:r>
            <a:r>
              <a:rPr lang="ru-RU" altLang="ru-RU" sz="2000" smtClean="0">
                <a:latin typeface="Times New Roman" pitchFamily="18" charset="0"/>
              </a:rPr>
              <a:t>(</a:t>
            </a:r>
            <a:r>
              <a:rPr lang="en-US" altLang="ru-RU" sz="2000" i="1" smtClean="0">
                <a:latin typeface="Times New Roman" pitchFamily="18" charset="0"/>
              </a:rPr>
              <a:t>x</a:t>
            </a:r>
            <a:r>
              <a:rPr lang="ru-RU" altLang="ru-RU" sz="2000" smtClean="0">
                <a:latin typeface="Times New Roman" pitchFamily="18" charset="0"/>
              </a:rPr>
              <a:t>, </a:t>
            </a:r>
            <a:r>
              <a:rPr lang="en-US" altLang="ru-RU" sz="2000" i="1" smtClean="0">
                <a:latin typeface="Times New Roman" pitchFamily="18" charset="0"/>
              </a:rPr>
              <a:t>y, z</a:t>
            </a:r>
            <a:r>
              <a:rPr lang="ru-RU" altLang="ru-RU" sz="2000" smtClean="0">
                <a:latin typeface="Times New Roman" pitchFamily="18" charset="0"/>
              </a:rPr>
              <a:t>)  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≡ 1, значение тройного интеграла по области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i="1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будет равно</a:t>
            </a:r>
            <a:r>
              <a:rPr lang="ru-RU" altLang="ru-RU" sz="2000" i="1" smtClean="0">
                <a:latin typeface="Times New Roman" pitchFamily="18" charset="0"/>
              </a:rPr>
              <a:t>   </a:t>
            </a:r>
            <a:r>
              <a:rPr lang="ru-RU" altLang="ru-RU" sz="2000" smtClean="0">
                <a:latin typeface="Times New Roman" pitchFamily="18" charset="0"/>
              </a:rPr>
              <a:t>объему этой области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п.2  </a:t>
            </a:r>
            <a:r>
              <a:rPr lang="ru-RU" altLang="ru-RU" sz="2000" b="1" i="1" smtClean="0">
                <a:latin typeface="Times New Roman" pitchFamily="18" charset="0"/>
              </a:rPr>
              <a:t>Вычисление тройного интеграла.</a:t>
            </a:r>
            <a:r>
              <a:rPr lang="ru-RU" altLang="ru-RU" sz="2000" smtClean="0">
                <a:latin typeface="Times New Roman" pitchFamily="18" charset="0"/>
              </a:rPr>
              <a:t>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Предположим, что пространственная область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smtClean="0">
                <a:latin typeface="Times New Roman" pitchFamily="18" charset="0"/>
              </a:rPr>
              <a:t> ограниченная замкнутой поверхностью 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en-US" altLang="ru-RU" sz="2000" i="1" smtClean="0">
                <a:latin typeface="Times New Roman" pitchFamily="18" charset="0"/>
              </a:rPr>
              <a:t>S</a:t>
            </a:r>
            <a:r>
              <a:rPr lang="ru-RU" altLang="ru-RU" sz="2000" smtClean="0">
                <a:latin typeface="Times New Roman" pitchFamily="18" charset="0"/>
              </a:rPr>
              <a:t>, обладает следующими свойствами</a:t>
            </a:r>
            <a:r>
              <a:rPr lang="en-US" altLang="ru-RU" sz="2000" smtClean="0">
                <a:latin typeface="Times New Roman" pitchFamily="18" charset="0"/>
              </a:rPr>
              <a:t>:</a:t>
            </a:r>
            <a:r>
              <a:rPr lang="ru-RU" altLang="ru-RU" sz="2000" smtClean="0">
                <a:latin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1)  она является правильной  в направлении оси О</a:t>
            </a:r>
            <a:r>
              <a:rPr lang="en-US" altLang="ru-RU" sz="2000" smtClean="0">
                <a:latin typeface="Times New Roman" pitchFamily="18" charset="0"/>
              </a:rPr>
              <a:t>Z</a:t>
            </a:r>
            <a:r>
              <a:rPr lang="ru-RU" altLang="ru-RU" sz="2000" smtClean="0">
                <a:latin typeface="Times New Roman" pitchFamily="18" charset="0"/>
              </a:rPr>
              <a:t> ; 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2)  вся область 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проектируется на плоскость ХОУ в правильную двумерную область </a:t>
            </a:r>
            <a:r>
              <a:rPr lang="en-US" altLang="ru-RU" sz="2000" i="1" smtClean="0">
                <a:latin typeface="Times New Roman" pitchFamily="18" charset="0"/>
              </a:rPr>
              <a:t>D</a:t>
            </a:r>
            <a:r>
              <a:rPr lang="ru-RU" altLang="ru-RU" sz="2000" smtClean="0">
                <a:latin typeface="Times New Roman" pitchFamily="18" charset="0"/>
              </a:rPr>
              <a:t>;</a:t>
            </a:r>
            <a:br>
              <a:rPr lang="ru-RU" altLang="ru-RU" sz="2000" smtClean="0">
                <a:latin typeface="Times New Roman" pitchFamily="18" charset="0"/>
              </a:rPr>
            </a:br>
            <a:r>
              <a:rPr lang="ru-RU" altLang="ru-RU" sz="2000" smtClean="0">
                <a:latin typeface="Times New Roman" pitchFamily="18" charset="0"/>
              </a:rPr>
              <a:t>    3)</a:t>
            </a:r>
            <a:r>
              <a:rPr lang="en-US" altLang="ru-RU" sz="2000" smtClean="0">
                <a:latin typeface="Times New Roman" pitchFamily="18" charset="0"/>
              </a:rPr>
              <a:t> </a:t>
            </a:r>
            <a:r>
              <a:rPr lang="ru-RU" altLang="ru-RU" sz="2000" smtClean="0">
                <a:latin typeface="Times New Roman" pitchFamily="18" charset="0"/>
              </a:rPr>
              <a:t> всякая часть области </a:t>
            </a:r>
            <a:r>
              <a:rPr lang="en-US" altLang="ru-RU" sz="2000" i="1" smtClean="0">
                <a:latin typeface="Times New Roman" pitchFamily="18" charset="0"/>
              </a:rPr>
              <a:t>G</a:t>
            </a:r>
            <a:r>
              <a:rPr lang="ru-RU" altLang="ru-RU" sz="2000" smtClean="0">
                <a:latin typeface="Times New Roman" pitchFamily="18" charset="0"/>
              </a:rPr>
              <a:t>, отсеченная плоскостью, параллельной любой координатной плоскости, также обладает свойствами 1), 2).</a:t>
            </a:r>
            <a:endParaRPr lang="ru-RU" altLang="ru-RU" sz="2000" smtClean="0"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14973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Экран (4:3)</PresentationFormat>
  <Paragraphs>13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Кратные интегралы.</vt:lpstr>
      <vt:lpstr>Презентация PowerPoint</vt:lpstr>
      <vt:lpstr>Презентация PowerPoint</vt:lpstr>
      <vt:lpstr>     Таким образом, по определению                                                                                                                                                                                           .       Данное определение двойного интеграла введено при условии, что функция  f (x, y) непрерывна в ограниченной замкнутой области  D. Однако это условие является лишь необходимым, но не достаточным  для  существования двойного интеграла. Достаточным условием этого является:       Теорема . Если функция f(x, y) ограничена в замкнутой области D и непрерывна в ней всюду, кроме конечного числа кусочно – гладких линий, то двойной интеграл  существует.        п 2. Основные свойства двойного интеграла.        1.  Если   f(x, y) ≡ 1 в области   D, то  двойной интеграл по этой области равен площади этой области                                                                  .</vt:lpstr>
      <vt:lpstr>       2. Для любых (непрерывных в D ) функций   f (x, y) , g(x, y)  и  постоянных   ,   имеет место равенство                                                                                                                             .         3. Если область   D разбита  на две непересекающиеся области  D1  и D2 , то  для любой (непрерывной в D ) функции f (x, y)  имеет место равенство                                                                                                      .                                      Y                                               D1                D2                                                                                                                                                          X </vt:lpstr>
      <vt:lpstr>       4. Для любых (непрерывных в D) функций  f(x, y)  и g(x, y)  таких, что                                              f(x, y)  ≤  g(x, y)  ( (x, y)  D ) имеет  место неравенство                                                                                                        .           5. Для любой (непрерывных в D) функции  f(x, y) имеет  место неравенство                                                                                                       .        6. Теорема о среднем. Если  функция f(x, y) непрерывна в ограниченной замкнутой области  D, то внутри этой области  найдется точка М0  такая, что                                                                                                  .  </vt:lpstr>
      <vt:lpstr>     п.3 Вычисление двойного интеграла.      Основной  способ вычисления двойного интеграла состоит в последовательном интегрировании по каждой из переменных.      Пусть дана плоская область  D :                               D = {(x, y): a ≤ x ≤ b, (x) ≤ y ≤ ψ(x)} , где (x)  и   ψ(x)  непрерывные  [a, b] на функции. Определение.  Область D  называется правильной в направлении  оси ОУ, если любая прямая, параллельная ОУ и проходящая через внутреннюю точку области  D , пересекает границу в двух точках.                                У                                               y = (x)                                                     D                                   0        a                          b            X                                                         y = ψ(x)</vt:lpstr>
      <vt:lpstr>       Пусть функция  z = f (x, y)  непрерывна в этой области.  Для любого фиксированного  х0 , функция  f (x0, y)  зависит от одной переменой у и является непрерывной на отрезке   [(x0) , ψ(x0)]. Тогда для нее существует определенный интеграл                                                                       .        Его значение зависит от выбранной точки  х0 , т.е. является некоторой функцией от  х0 :   Φ(х0).  Можно показать, что функция Φ(х), определен- ная  на  отрезке [a, b] , непрерывна на нем, а следовательно, существует  интеграл                                                                         .             Этот интеграл равен     и называется двукратным интегралом. </vt:lpstr>
      <vt:lpstr>     Двукратный интеграл записывают также в виде     и называют повторным.       Теорема. Если функция   f (x, y)   непрерывна  в  области  D = {(x, y): a ≤ x ≤ b, (x) ≤ y ≤ ψ(x)} , то двойной интеграл по области D  от функции  f (x, y) равен повторному (двукратному) интегралу                                                                                        .                                                                                              Замечание 1. Если область D является правильной в направлении оси ОХ и область D = {(x, y): c ≤ y ≤ d, λ(y) ≤ x ≤ μ(y)} , то двойной интеграл  по  области D  будет равен                                                                                                    . </vt:lpstr>
      <vt:lpstr>                                          Y                                                                                                d                                                                      D                                                                                            x = λ(y)               x = μ(y)                                                      c      Замечание 2.  Если  область D является прямоугольником                            D = {(x, y): a ≤ x ≤ b, c ≤ y ≤ d} ,  то двойной интеграл по этой области  равен                                                                                  Y                                                     d                                                       D                                            c                                                           0    a          b</vt:lpstr>
      <vt:lpstr>     Пример. Вычислить двойной интеграл от функции  f(x, y) = х2·у   по конечной области  D, ограниченной параболой  у = х2  и  прямой  у = 1.       Решение.  Вначале строим область D                                                             Y                                                                                 y = 1                                                                 D                                                                     y = х2                                                -1                 0              1               Пределы изменения  переменной   х найдем  решив совместно уравнения прямой и  уравнение параболы, т.е. из системы                                                                                           .       Таким образом, область   D описывается системой неравенств </vt:lpstr>
      <vt:lpstr>                                                                                                                                                             .          Тогда двойной интеграл от заданной функции по области D  будет равен                                                                                                       . </vt:lpstr>
      <vt:lpstr>                                           § 2 Тройной интегралы.      п.1 Определение и свойства.       Пусть в трехмерном пространстве задана некоторая область  G, ограниченная замкнутой поверхностью  S.  В  области  G и на ее границе определена некоторая непрерывная  функция  f(x, y, z) , где  - x, y, z прямоугольные координаты точки области.                                                     Z                 S                                                                                  G                                                            0                      Y                                               X          Разобьем область G  на области   ΔGi  ( i =1,2,..., n )  объемом  ΔVi .  В каждой частичной  ΔGi  берем произвольную точку   Pi (xi , yi, zi) и вычислим значение функции  f(x, y, z)  в каждой такой точке : f(Pi ).       </vt:lpstr>
      <vt:lpstr>     Составим интегральную сумму вида                                                                                                   (*)    и будем  неограниченно увеличивать число областей  ΔGi   (n →  )  так, чтобы наибольший диаметр  ΔGi  стремился к нулю  (diam ΔGi →0).       Если функция  f(x, y, z)  непрерывна, то при этом будет существовать предел интегральных сумм вида   (*), где предел интегральных сумм понимается в таком же смысле, как это было указано при определении двойного интеграла. Этот предел, не зависящий  ни от способа разбиения области  G , ни от выбора точек  Pi, обозначается символом    и называется  тройным интегралом.    Таким образом, по определению    </vt:lpstr>
      <vt:lpstr>    или                                                                                              .       Свойства тройного интеграла аналогичны свойствам двойного интеграла.      Например, при   f(x, y, z)  ≡ 1, значение тройного интеграла по области G будет равно   объему этой области          п.2  Вычисление тройного интеграла.      Предположим, что пространственная область G ограниченная замкнутой поверхностью  S, обладает следующими свойствами:     1)  она является правильной  в направлении оси ОZ ;      2)  вся область  G проектируется на плоскость ХОУ в правильную двумерную область D;     3)  всякая часть области G, отсеченная плоскостью, параллельной любой координатной плоскости, также обладает свойствами 1), 2).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Кратные интегралы.</dc:title>
  <dc:creator>swn</dc:creator>
  <cp:lastModifiedBy>swn</cp:lastModifiedBy>
  <cp:revision>1</cp:revision>
  <dcterms:created xsi:type="dcterms:W3CDTF">2016-03-10T15:17:10Z</dcterms:created>
  <dcterms:modified xsi:type="dcterms:W3CDTF">2016-03-10T15:17:10Z</dcterms:modified>
</cp:coreProperties>
</file>